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/>
    <p:restoredTop sz="94694"/>
  </p:normalViewPr>
  <p:slideViewPr>
    <p:cSldViewPr>
      <p:cViewPr varScale="1">
        <p:scale>
          <a:sx n="176" d="100"/>
          <a:sy n="176" d="100"/>
        </p:scale>
        <p:origin x="70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1A9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EB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1A9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694" y="1377186"/>
            <a:ext cx="802861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8521" y="2111387"/>
            <a:ext cx="6766957" cy="168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799"/>
            <a:ext cx="9144000" cy="4655820"/>
          </a:xfrm>
          <a:custGeom>
            <a:avLst/>
            <a:gdLst/>
            <a:ahLst/>
            <a:cxnLst/>
            <a:rect l="l" t="t" r="r" b="b"/>
            <a:pathLst>
              <a:path w="9144000" h="4655820">
                <a:moveTo>
                  <a:pt x="0" y="4655699"/>
                </a:moveTo>
                <a:lnTo>
                  <a:pt x="9143999" y="4655699"/>
                </a:lnTo>
                <a:lnTo>
                  <a:pt x="9143999" y="0"/>
                </a:lnTo>
                <a:lnTo>
                  <a:pt x="0" y="0"/>
                </a:lnTo>
                <a:lnTo>
                  <a:pt x="0" y="4655699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EB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1A9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2475" y="1376679"/>
            <a:ext cx="4665980" cy="59824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420"/>
              </a:lnSpc>
              <a:spcBef>
                <a:spcPts val="265"/>
              </a:spcBef>
            </a:pPr>
            <a:r>
              <a:rPr sz="3700" spc="85" dirty="0">
                <a:solidFill>
                  <a:srgbClr val="1A1A1A"/>
                </a:solidFill>
              </a:rPr>
              <a:t>Eye </a:t>
            </a:r>
            <a:r>
              <a:rPr sz="3700" spc="20" dirty="0">
                <a:solidFill>
                  <a:srgbClr val="1A1A1A"/>
                </a:solidFill>
              </a:rPr>
              <a:t>Trackin</a:t>
            </a:r>
            <a:r>
              <a:rPr lang="en-US" sz="3700" spc="20" dirty="0">
                <a:solidFill>
                  <a:srgbClr val="1A1A1A"/>
                </a:solidFill>
              </a:rPr>
              <a:t>g</a:t>
            </a:r>
            <a:endParaRPr sz="3700" dirty="0"/>
          </a:p>
        </p:txBody>
      </p:sp>
      <p:sp>
        <p:nvSpPr>
          <p:cNvPr id="7" name="object 7"/>
          <p:cNvSpPr txBox="1"/>
          <p:nvPr/>
        </p:nvSpPr>
        <p:spPr>
          <a:xfrm>
            <a:off x="641189" y="4248150"/>
            <a:ext cx="498855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Refs.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content:V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Navalpakkam</a:t>
            </a:r>
            <a:r>
              <a:rPr sz="12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Churchill</a:t>
            </a:r>
            <a:r>
              <a:rPr lang="en-US" sz="1200" spc="15" dirty="0">
                <a:latin typeface="Arial"/>
                <a:cs typeface="Arial"/>
              </a:rPr>
              <a:t>, slide design: W. Zhu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17678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0" dirty="0">
                <a:solidFill>
                  <a:srgbClr val="1A1A1A"/>
                </a:solidFill>
              </a:rPr>
              <a:t>Calibration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26693" y="2031091"/>
            <a:ext cx="4313555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28295">
              <a:lnSpc>
                <a:spcPct val="115399"/>
              </a:lnSpc>
              <a:spcBef>
                <a:spcPts val="100"/>
              </a:spcBef>
              <a:buChar char="●"/>
              <a:tabLst>
                <a:tab pos="344170" algn="l"/>
                <a:tab pos="345440" algn="l"/>
              </a:tabLst>
            </a:pP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Eye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tracker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measures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characteristics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user’s 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eyes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uses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them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together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an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internal, 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anatomical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3D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eye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model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calculate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gaze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data.</a:t>
            </a:r>
            <a:endParaRPr sz="1300">
              <a:latin typeface="Arial"/>
              <a:cs typeface="Arial"/>
            </a:endParaRPr>
          </a:p>
          <a:p>
            <a:pPr marL="344805" marR="135255" indent="-328295">
              <a:lnSpc>
                <a:spcPct val="115399"/>
              </a:lnSpc>
              <a:buChar char="●"/>
              <a:tabLst>
                <a:tab pos="344170" algn="l"/>
                <a:tab pos="345440" algn="l"/>
              </a:tabLst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model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includes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information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about 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shapes,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light 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refraction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reflection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properties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different 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parts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eyes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(e.g.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cornea,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placement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fovea,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etc.)</a:t>
            </a:r>
            <a:endParaRPr sz="1300">
              <a:latin typeface="Arial"/>
              <a:cs typeface="Arial"/>
            </a:endParaRPr>
          </a:p>
          <a:p>
            <a:pPr marL="344805" marR="197485" indent="-332740" algn="just">
              <a:lnSpc>
                <a:spcPct val="116300"/>
              </a:lnSpc>
              <a:spcBef>
                <a:spcPts val="30"/>
              </a:spcBef>
              <a:buClr>
                <a:srgbClr val="231F20"/>
              </a:buClr>
              <a:buSzPct val="103846"/>
              <a:buChar char="●"/>
              <a:tabLst>
                <a:tab pos="345440" algn="l"/>
              </a:tabLst>
            </a:pP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During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calibration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user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asked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look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at 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calibration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dots.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this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period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several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images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eyes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collected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analyzed.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719852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80" dirty="0">
                <a:solidFill>
                  <a:srgbClr val="1A1A1A"/>
                </a:solidFill>
              </a:rPr>
              <a:t>Ideal</a:t>
            </a:r>
            <a:r>
              <a:rPr sz="2600" spc="-170" dirty="0">
                <a:solidFill>
                  <a:srgbClr val="1A1A1A"/>
                </a:solidFill>
              </a:rPr>
              <a:t> </a:t>
            </a:r>
            <a:r>
              <a:rPr sz="2600" spc="60" dirty="0">
                <a:solidFill>
                  <a:srgbClr val="1A1A1A"/>
                </a:solidFill>
              </a:rPr>
              <a:t>Eye</a:t>
            </a:r>
            <a:r>
              <a:rPr sz="2600" spc="-170" dirty="0">
                <a:solidFill>
                  <a:srgbClr val="1A1A1A"/>
                </a:solidFill>
              </a:rPr>
              <a:t> </a:t>
            </a:r>
            <a:r>
              <a:rPr sz="2600" spc="55" dirty="0">
                <a:solidFill>
                  <a:srgbClr val="1A1A1A"/>
                </a:solidFill>
              </a:rPr>
              <a:t>Tracking</a:t>
            </a:r>
            <a:r>
              <a:rPr sz="2600" spc="-170" dirty="0">
                <a:solidFill>
                  <a:srgbClr val="1A1A1A"/>
                </a:solidFill>
              </a:rPr>
              <a:t> </a:t>
            </a:r>
            <a:r>
              <a:rPr sz="2600" spc="114" dirty="0">
                <a:solidFill>
                  <a:srgbClr val="1A1A1A"/>
                </a:solidFill>
              </a:rPr>
              <a:t>Methods</a:t>
            </a:r>
            <a:r>
              <a:rPr sz="2600" spc="-170" dirty="0">
                <a:solidFill>
                  <a:srgbClr val="1A1A1A"/>
                </a:solidFill>
              </a:rPr>
              <a:t> </a:t>
            </a:r>
            <a:r>
              <a:rPr sz="2600" spc="114" dirty="0">
                <a:solidFill>
                  <a:srgbClr val="1A1A1A"/>
                </a:solidFill>
              </a:rPr>
              <a:t>Shoul</a:t>
            </a:r>
            <a:r>
              <a:rPr lang="en-US" sz="2600" spc="114" dirty="0">
                <a:solidFill>
                  <a:srgbClr val="1A1A1A"/>
                </a:solidFill>
              </a:rPr>
              <a:t>d Have: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802350" y="2145296"/>
            <a:ext cx="85851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1.</a:t>
            </a:r>
            <a:r>
              <a:rPr sz="1300" spc="-1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Accuracy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350" y="2573921"/>
            <a:ext cx="9144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2.</a:t>
            </a:r>
            <a:r>
              <a:rPr sz="1300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Reliability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50" y="3002546"/>
            <a:ext cx="1025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3.</a:t>
            </a:r>
            <a:r>
              <a:rPr sz="13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Robustness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350" y="3431171"/>
            <a:ext cx="15144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4.</a:t>
            </a:r>
            <a:r>
              <a:rPr sz="13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Non-intrusiveness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350" y="3859796"/>
            <a:ext cx="3065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5.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possibility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free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head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movements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6628" y="2145296"/>
            <a:ext cx="16021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6.</a:t>
            </a:r>
            <a:r>
              <a:rPr sz="13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prior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calibration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6628" y="2573921"/>
            <a:ext cx="15798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7.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Real-time</a:t>
            </a:r>
            <a:r>
              <a:rPr sz="1300" spc="-2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response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6628" y="3002546"/>
            <a:ext cx="21297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8.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ynamic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displays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6628" y="3431171"/>
            <a:ext cx="28384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9.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Allow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study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participants’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mobility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6628" y="3859796"/>
            <a:ext cx="11049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10.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300" spc="-2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300" spc="-2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300" spc="-4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calable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7186"/>
            <a:ext cx="6343015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185" dirty="0"/>
              <a:t>What</a:t>
            </a:r>
            <a:r>
              <a:rPr spc="-240" dirty="0"/>
              <a:t> </a:t>
            </a:r>
            <a:r>
              <a:rPr lang="en-US" spc="30" dirty="0"/>
              <a:t>is</a:t>
            </a:r>
            <a:r>
              <a:rPr spc="-240" dirty="0"/>
              <a:t> </a:t>
            </a:r>
            <a:r>
              <a:rPr spc="125" dirty="0"/>
              <a:t>measured</a:t>
            </a:r>
            <a:r>
              <a:rPr spc="-240" dirty="0"/>
              <a:t> </a:t>
            </a:r>
            <a:r>
              <a:rPr spc="5" dirty="0"/>
              <a:t>with</a:t>
            </a:r>
            <a:r>
              <a:rPr spc="-235" dirty="0"/>
              <a:t> </a:t>
            </a:r>
            <a:r>
              <a:rPr spc="85" dirty="0"/>
              <a:t>Eye  </a:t>
            </a:r>
            <a:r>
              <a:rPr spc="45" dirty="0"/>
              <a:t>Track</a:t>
            </a:r>
            <a:r>
              <a:rPr lang="en-US" spc="45" dirty="0"/>
              <a:t>ing</a:t>
            </a:r>
            <a:r>
              <a:rPr spc="45" dirty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39814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85" dirty="0">
                <a:solidFill>
                  <a:srgbClr val="1A1A1A"/>
                </a:solidFill>
              </a:rPr>
              <a:t>Types</a:t>
            </a:r>
            <a:r>
              <a:rPr sz="2600" spc="-185" dirty="0">
                <a:solidFill>
                  <a:srgbClr val="1A1A1A"/>
                </a:solidFill>
              </a:rPr>
              <a:t> </a:t>
            </a:r>
            <a:r>
              <a:rPr sz="2600" spc="50" dirty="0">
                <a:solidFill>
                  <a:srgbClr val="1A1A1A"/>
                </a:solidFill>
              </a:rPr>
              <a:t>of</a:t>
            </a:r>
            <a:r>
              <a:rPr sz="2600" spc="-180" dirty="0">
                <a:solidFill>
                  <a:srgbClr val="1A1A1A"/>
                </a:solidFill>
              </a:rPr>
              <a:t> </a:t>
            </a:r>
            <a:r>
              <a:rPr sz="2600" spc="60" dirty="0">
                <a:solidFill>
                  <a:srgbClr val="1A1A1A"/>
                </a:solidFill>
              </a:rPr>
              <a:t>Eye</a:t>
            </a:r>
            <a:r>
              <a:rPr sz="2600" spc="-180" dirty="0">
                <a:solidFill>
                  <a:srgbClr val="1A1A1A"/>
                </a:solidFill>
              </a:rPr>
              <a:t> </a:t>
            </a:r>
            <a:r>
              <a:rPr sz="2600" spc="105" dirty="0">
                <a:solidFill>
                  <a:srgbClr val="1A1A1A"/>
                </a:solidFill>
              </a:rPr>
              <a:t>Movements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31383" y="1964766"/>
            <a:ext cx="6903084" cy="2540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340"/>
              </a:spcBef>
              <a:buClr>
                <a:srgbClr val="231F20"/>
              </a:buClr>
              <a:buChar char="●"/>
              <a:tabLst>
                <a:tab pos="340360" algn="l"/>
                <a:tab pos="340995" algn="l"/>
              </a:tabLst>
            </a:pP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Our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pupils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moving</a:t>
            </a:r>
            <a:endParaRPr sz="130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Char char="●"/>
              <a:tabLst>
                <a:tab pos="340360" algn="l"/>
                <a:tab pos="340995" algn="l"/>
              </a:tabLst>
            </a:pP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View static</a:t>
            </a:r>
            <a:r>
              <a:rPr sz="1300" spc="-2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scene</a:t>
            </a:r>
            <a:endParaRPr sz="1300">
              <a:latin typeface="Arial"/>
              <a:cs typeface="Arial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sz="1300" b="1" spc="-95" dirty="0">
                <a:solidFill>
                  <a:srgbClr val="595959"/>
                </a:solidFill>
                <a:latin typeface="Tahoma"/>
                <a:cs typeface="Tahoma"/>
              </a:rPr>
              <a:t>Saccades</a:t>
            </a:r>
            <a:endParaRPr sz="1300">
              <a:latin typeface="Tahoma"/>
              <a:cs typeface="Tahoma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sz="1300" b="1" spc="-70" dirty="0">
                <a:solidFill>
                  <a:srgbClr val="595959"/>
                </a:solidFill>
                <a:latin typeface="Tahoma"/>
                <a:cs typeface="Tahoma"/>
              </a:rPr>
              <a:t>Fixation</a:t>
            </a:r>
            <a:endParaRPr sz="1300">
              <a:latin typeface="Tahoma"/>
              <a:cs typeface="Tahoma"/>
            </a:endParaRPr>
          </a:p>
          <a:p>
            <a:pPr marL="340995" indent="-32829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Char char="●"/>
              <a:tabLst>
                <a:tab pos="340360" algn="l"/>
                <a:tab pos="340995" algn="l"/>
              </a:tabLst>
            </a:pP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View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dynamic</a:t>
            </a:r>
            <a:r>
              <a:rPr sz="1300" spc="-2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scene</a:t>
            </a:r>
            <a:endParaRPr sz="1300">
              <a:latin typeface="Arial"/>
              <a:cs typeface="Arial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Char char="○"/>
              <a:tabLst>
                <a:tab pos="797560" algn="l"/>
                <a:tab pos="798195" algn="l"/>
              </a:tabLst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Vergence,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Smooth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pursuit,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Drift,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Rotation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etc.</a:t>
            </a:r>
            <a:endParaRPr sz="1300">
              <a:latin typeface="Arial"/>
              <a:cs typeface="Arial"/>
            </a:endParaRPr>
          </a:p>
          <a:p>
            <a:pPr marL="340360" marR="5080" indent="-328295">
              <a:lnSpc>
                <a:spcPct val="115399"/>
              </a:lnSpc>
              <a:buChar char="●"/>
              <a:tabLst>
                <a:tab pos="340360" algn="l"/>
                <a:tab pos="340995" algn="l"/>
              </a:tabLst>
            </a:pP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strong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hypothesis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“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eye-mind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”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hypothesis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(Just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&amp;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Carpenter,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1976),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according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 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which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provides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“dynamic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trace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where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person’s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attention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being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directed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relation 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2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visual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scene.”</a:t>
            </a:r>
            <a:endParaRPr sz="1300">
              <a:latin typeface="Arial"/>
              <a:cs typeface="Arial"/>
            </a:endParaRPr>
          </a:p>
          <a:p>
            <a:pPr marL="340360" marR="219710" indent="-328295">
              <a:lnSpc>
                <a:spcPct val="115399"/>
              </a:lnSpc>
              <a:buChar char="●"/>
              <a:tabLst>
                <a:tab pos="340360" algn="l"/>
                <a:tab pos="340995" algn="l"/>
              </a:tabLst>
            </a:pP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fixations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known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driven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perceptual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salience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relevance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75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determined 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prior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experience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important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informative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(Loftus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Mackworth,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1978)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15544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40" dirty="0">
                <a:solidFill>
                  <a:srgbClr val="1A1A1A"/>
                </a:solidFill>
              </a:rPr>
              <a:t>Saccades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31383" y="2114816"/>
            <a:ext cx="670052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5080" indent="-328295">
              <a:lnSpc>
                <a:spcPct val="115399"/>
              </a:lnSpc>
              <a:spcBef>
                <a:spcPts val="100"/>
              </a:spcBef>
              <a:buClr>
                <a:srgbClr val="231F20"/>
              </a:buClr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95" dirty="0">
                <a:solidFill>
                  <a:srgbClr val="595959"/>
                </a:solidFill>
                <a:latin typeface="Tahoma"/>
                <a:cs typeface="Tahoma"/>
              </a:rPr>
              <a:t>Saccades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type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movement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used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move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fovea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rapidly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point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interest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2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another</a:t>
            </a:r>
            <a:endParaRPr sz="130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240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Can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be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further</a:t>
            </a:r>
            <a:r>
              <a:rPr sz="1300" spc="-2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categorized</a:t>
            </a:r>
            <a:endParaRPr sz="1300">
              <a:latin typeface="Arial"/>
              <a:cs typeface="Arial"/>
            </a:endParaRPr>
          </a:p>
          <a:p>
            <a:pPr marL="340995" indent="-31305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84615"/>
              <a:buChar char="●"/>
              <a:tabLst>
                <a:tab pos="340360" algn="l"/>
                <a:tab pos="340995" algn="l"/>
              </a:tabLst>
            </a:pP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Duration: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30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120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msec</a:t>
            </a:r>
            <a:endParaRPr sz="1300">
              <a:latin typeface="Arial"/>
              <a:cs typeface="Arial"/>
            </a:endParaRPr>
          </a:p>
          <a:p>
            <a:pPr marL="340995" indent="-31305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84615"/>
              <a:buChar char="●"/>
              <a:tabLst>
                <a:tab pos="340360" algn="l"/>
                <a:tab pos="340995" algn="l"/>
              </a:tabLst>
            </a:pP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Amplitude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400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600°/sec</a:t>
            </a:r>
            <a:endParaRPr sz="1300">
              <a:latin typeface="Arial"/>
              <a:cs typeface="Arial"/>
            </a:endParaRPr>
          </a:p>
          <a:p>
            <a:pPr marL="340995" indent="-31305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84615"/>
              <a:buChar char="●"/>
              <a:tabLst>
                <a:tab pos="340360" algn="l"/>
                <a:tab pos="340995" algn="l"/>
              </a:tabLst>
            </a:pP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Latency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100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30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msec</a:t>
            </a:r>
            <a:endParaRPr sz="1300">
              <a:latin typeface="Arial"/>
              <a:cs typeface="Arial"/>
            </a:endParaRPr>
          </a:p>
          <a:p>
            <a:pPr marL="340995" indent="-31305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84615"/>
              <a:buChar char="●"/>
              <a:tabLst>
                <a:tab pos="340360" algn="l"/>
                <a:tab pos="340995" algn="l"/>
              </a:tabLst>
            </a:pP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Refractory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period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100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300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msec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12750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1A1A1A"/>
                </a:solidFill>
              </a:rPr>
              <a:t>Fixation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31383" y="2114816"/>
            <a:ext cx="65341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5080" indent="-328295">
              <a:lnSpc>
                <a:spcPct val="115399"/>
              </a:lnSpc>
              <a:spcBef>
                <a:spcPts val="100"/>
              </a:spcBef>
              <a:buClr>
                <a:srgbClr val="231F20"/>
              </a:buClr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Fixation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period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time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where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kept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aligned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target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certain 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duration,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allowing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image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details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processed.</a:t>
            </a:r>
            <a:endParaRPr sz="130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●"/>
              <a:tabLst>
                <a:tab pos="340360" algn="l"/>
                <a:tab pos="340995" algn="l"/>
              </a:tabLst>
            </a:pP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Relatively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stable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eye-in-head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position:</a:t>
            </a:r>
            <a:endParaRPr sz="1300">
              <a:latin typeface="Arial"/>
              <a:cs typeface="Arial"/>
            </a:endParaRPr>
          </a:p>
          <a:p>
            <a:pPr marL="798195" lvl="1" indent="-25209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○"/>
              <a:tabLst>
                <a:tab pos="797560" algn="l"/>
                <a:tab pos="798195" algn="l"/>
              </a:tabLst>
            </a:pP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Spatial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dispersion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&lt;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2°</a:t>
            </a:r>
            <a:endParaRPr sz="1300">
              <a:latin typeface="Arial"/>
              <a:cs typeface="Arial"/>
            </a:endParaRPr>
          </a:p>
          <a:p>
            <a:pPr marL="798195" lvl="1" indent="-25209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○"/>
              <a:tabLst>
                <a:tab pos="797560" algn="l"/>
                <a:tab pos="798195" algn="l"/>
              </a:tabLst>
            </a:pP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Minimal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duration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100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200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msec</a:t>
            </a:r>
            <a:endParaRPr sz="1300">
              <a:latin typeface="Arial"/>
              <a:cs typeface="Arial"/>
            </a:endParaRPr>
          </a:p>
          <a:p>
            <a:pPr marL="798195" lvl="1" indent="-25209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○"/>
              <a:tabLst>
                <a:tab pos="797560" algn="l"/>
                <a:tab pos="798195" algn="l"/>
              </a:tabLst>
            </a:pP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Threshold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velocity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&lt;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15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100°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/msec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7975" y="1530496"/>
            <a:ext cx="15106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75" dirty="0">
                <a:solidFill>
                  <a:srgbClr val="595959"/>
                </a:solidFill>
                <a:latin typeface="Arial"/>
                <a:cs typeface="Arial"/>
              </a:rPr>
              <a:t>Scan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path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Reading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52400"/>
            <a:ext cx="6232058" cy="3341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69675"/>
            <a:ext cx="6321974" cy="1547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37268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1A1A1A"/>
                </a:solidFill>
              </a:rPr>
              <a:t>Interpret </a:t>
            </a:r>
            <a:r>
              <a:rPr sz="2600" spc="55" dirty="0">
                <a:solidFill>
                  <a:srgbClr val="1A1A1A"/>
                </a:solidFill>
              </a:rPr>
              <a:t>eye </a:t>
            </a:r>
            <a:r>
              <a:rPr sz="2600" spc="105" dirty="0">
                <a:solidFill>
                  <a:srgbClr val="1A1A1A"/>
                </a:solidFill>
              </a:rPr>
              <a:t>gaze</a:t>
            </a:r>
            <a:r>
              <a:rPr sz="2600" spc="-580" dirty="0">
                <a:solidFill>
                  <a:srgbClr val="1A1A1A"/>
                </a:solidFill>
              </a:rPr>
              <a:t> </a:t>
            </a:r>
            <a:r>
              <a:rPr sz="2600" spc="85" dirty="0">
                <a:solidFill>
                  <a:srgbClr val="1A1A1A"/>
                </a:solidFill>
              </a:rPr>
              <a:t>data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62233" y="2114816"/>
            <a:ext cx="507428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5080" indent="-328295">
              <a:lnSpc>
                <a:spcPct val="115399"/>
              </a:lnSpc>
              <a:spcBef>
                <a:spcPts val="100"/>
              </a:spcBef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45" dirty="0">
                <a:solidFill>
                  <a:srgbClr val="595959"/>
                </a:solidFill>
                <a:latin typeface="Tahoma"/>
                <a:cs typeface="Tahoma"/>
              </a:rPr>
              <a:t>Area </a:t>
            </a:r>
            <a:r>
              <a:rPr sz="1300" b="1" spc="-5" dirty="0">
                <a:solidFill>
                  <a:srgbClr val="595959"/>
                </a:solidFill>
                <a:latin typeface="Tahoma"/>
                <a:cs typeface="Tahoma"/>
              </a:rPr>
              <a:t>Of </a:t>
            </a:r>
            <a:r>
              <a:rPr sz="1300" b="1" spc="-90" dirty="0">
                <a:solidFill>
                  <a:srgbClr val="595959"/>
                </a:solidFill>
                <a:latin typeface="Tahoma"/>
                <a:cs typeface="Tahoma"/>
              </a:rPr>
              <a:t>Interest(AOI </a:t>
            </a:r>
            <a:r>
              <a:rPr sz="1300" b="1" spc="-55" dirty="0">
                <a:solidFill>
                  <a:srgbClr val="595959"/>
                </a:solidFill>
                <a:latin typeface="Tahoma"/>
                <a:cs typeface="Tahoma"/>
              </a:rPr>
              <a:t>or </a:t>
            </a:r>
            <a:r>
              <a:rPr sz="1300" b="1" spc="-105" dirty="0">
                <a:solidFill>
                  <a:srgbClr val="595959"/>
                </a:solidFill>
                <a:latin typeface="Tahoma"/>
                <a:cs typeface="Tahoma"/>
              </a:rPr>
              <a:t>ROI)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Certain parts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display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or 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interface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under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evaluation,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analyzing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movements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that 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fall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within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such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areas</a:t>
            </a:r>
            <a:endParaRPr sz="1300">
              <a:latin typeface="Arial"/>
              <a:cs typeface="Arial"/>
            </a:endParaRPr>
          </a:p>
          <a:p>
            <a:pPr marL="340360" marR="426084" indent="-328295">
              <a:lnSpc>
                <a:spcPct val="115399"/>
              </a:lnSpc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Fixation</a:t>
            </a:r>
            <a:r>
              <a:rPr sz="1300" b="1" spc="-1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duration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How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long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users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notice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75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measured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by 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dwell-time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part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visual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scene</a:t>
            </a:r>
            <a:endParaRPr sz="1300">
              <a:latin typeface="Arial"/>
              <a:cs typeface="Arial"/>
            </a:endParaRPr>
          </a:p>
          <a:p>
            <a:pPr marL="340360" marR="398145" indent="-328295">
              <a:lnSpc>
                <a:spcPct val="115399"/>
              </a:lnSpc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Number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300" b="1" spc="-1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80" dirty="0">
                <a:solidFill>
                  <a:srgbClr val="595959"/>
                </a:solidFill>
                <a:latin typeface="Tahoma"/>
                <a:cs typeface="Tahoma"/>
              </a:rPr>
              <a:t>fixations: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How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often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users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notice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part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visual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scene</a:t>
            </a:r>
            <a:endParaRPr sz="1300">
              <a:latin typeface="Arial"/>
              <a:cs typeface="Arial"/>
            </a:endParaRPr>
          </a:p>
          <a:p>
            <a:pPr marL="340360" marR="164465" indent="-328295">
              <a:lnSpc>
                <a:spcPct val="115399"/>
              </a:lnSpc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95" dirty="0">
                <a:solidFill>
                  <a:srgbClr val="595959"/>
                </a:solidFill>
                <a:latin typeface="Tahoma"/>
                <a:cs typeface="Tahoma"/>
              </a:rPr>
              <a:t>Sequence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595959"/>
                </a:solidFill>
                <a:latin typeface="Tahoma"/>
                <a:cs typeface="Tahoma"/>
              </a:rPr>
              <a:t>fixations</a:t>
            </a:r>
            <a:r>
              <a:rPr sz="1300" spc="-70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order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which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users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notice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different 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parts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visual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scene</a:t>
            </a:r>
            <a:endParaRPr sz="1300">
              <a:latin typeface="Arial"/>
              <a:cs typeface="Arial"/>
            </a:endParaRPr>
          </a:p>
          <a:p>
            <a:pPr marL="340360" marR="165735" indent="-328295">
              <a:lnSpc>
                <a:spcPct val="115399"/>
              </a:lnSpc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70" dirty="0">
                <a:solidFill>
                  <a:srgbClr val="595959"/>
                </a:solidFill>
                <a:latin typeface="Tahoma"/>
                <a:cs typeface="Tahoma"/>
              </a:rPr>
              <a:t>Transitions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85" dirty="0">
                <a:solidFill>
                  <a:srgbClr val="595959"/>
                </a:solidFill>
                <a:latin typeface="Tahoma"/>
                <a:cs typeface="Tahoma"/>
              </a:rPr>
              <a:t>between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pairs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595959"/>
                </a:solidFill>
                <a:latin typeface="Tahoma"/>
                <a:cs typeface="Tahoma"/>
              </a:rPr>
              <a:t>areas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595959"/>
                </a:solidFill>
                <a:latin typeface="Tahoma"/>
                <a:cs typeface="Tahoma"/>
              </a:rPr>
              <a:t>interest</a:t>
            </a:r>
            <a:r>
              <a:rPr sz="1300" spc="-60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How</a:t>
            </a:r>
            <a:r>
              <a:rPr sz="1300" spc="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frequently 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users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visit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area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interest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another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3889" y="1946724"/>
            <a:ext cx="3060110" cy="2393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EB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1A9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5300"/>
            <a:ext cx="7798874" cy="4410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EB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1A9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41814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15227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5" dirty="0">
                <a:solidFill>
                  <a:srgbClr val="1A1A1A"/>
                </a:solidFill>
              </a:rPr>
              <a:t>Overview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08370" y="2111387"/>
            <a:ext cx="4578029" cy="126893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pc="-70" dirty="0">
                <a:solidFill>
                  <a:srgbClr val="595959"/>
                </a:solidFill>
                <a:latin typeface="Tahoma"/>
                <a:cs typeface="Tahoma"/>
              </a:rPr>
              <a:t>What </a:t>
            </a:r>
            <a:r>
              <a:rPr spc="-85" dirty="0">
                <a:solidFill>
                  <a:srgbClr val="595959"/>
                </a:solidFill>
                <a:latin typeface="Tahoma"/>
                <a:cs typeface="Tahoma"/>
              </a:rPr>
              <a:t>Eye </a:t>
            </a:r>
            <a:r>
              <a:rPr spc="-90" dirty="0">
                <a:solidFill>
                  <a:srgbClr val="595959"/>
                </a:solidFill>
                <a:latin typeface="Tahoma"/>
                <a:cs typeface="Tahoma"/>
              </a:rPr>
              <a:t>Tracking</a:t>
            </a:r>
            <a:r>
              <a:rPr spc="-3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595959"/>
                </a:solidFill>
                <a:latin typeface="Tahoma"/>
                <a:cs typeface="Tahoma"/>
              </a:rPr>
              <a:t>is</a:t>
            </a:r>
            <a:endParaRPr dirty="0">
              <a:latin typeface="Tahoma"/>
              <a:cs typeface="Tahoma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pc="-70" dirty="0">
                <a:solidFill>
                  <a:srgbClr val="595959"/>
                </a:solidFill>
                <a:latin typeface="Tahoma"/>
                <a:cs typeface="Tahoma"/>
              </a:rPr>
              <a:t>What </a:t>
            </a:r>
            <a:r>
              <a:rPr spc="-85" dirty="0">
                <a:solidFill>
                  <a:srgbClr val="595959"/>
                </a:solidFill>
                <a:latin typeface="Tahoma"/>
                <a:cs typeface="Tahoma"/>
              </a:rPr>
              <a:t>Eye </a:t>
            </a:r>
            <a:r>
              <a:rPr spc="-70" dirty="0">
                <a:solidFill>
                  <a:srgbClr val="595959"/>
                </a:solidFill>
                <a:latin typeface="Tahoma"/>
                <a:cs typeface="Tahoma"/>
              </a:rPr>
              <a:t>Tracker</a:t>
            </a:r>
            <a:r>
              <a:rPr lang="en-US" spc="-70" dirty="0">
                <a:solidFill>
                  <a:srgbClr val="595959"/>
                </a:solidFill>
                <a:latin typeface="Tahoma"/>
                <a:cs typeface="Tahoma"/>
              </a:rPr>
              <a:t>s</a:t>
            </a:r>
            <a:r>
              <a:rPr spc="-3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110" dirty="0">
                <a:solidFill>
                  <a:srgbClr val="595959"/>
                </a:solidFill>
                <a:latin typeface="Tahoma"/>
                <a:cs typeface="Tahoma"/>
              </a:rPr>
              <a:t>measure</a:t>
            </a:r>
            <a:endParaRPr dirty="0">
              <a:latin typeface="Tahoma"/>
              <a:cs typeface="Tahoma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pc="-80" dirty="0">
                <a:solidFill>
                  <a:srgbClr val="595959"/>
                </a:solidFill>
                <a:latin typeface="Tahoma"/>
                <a:cs typeface="Tahoma"/>
              </a:rPr>
              <a:t>Use</a:t>
            </a:r>
            <a:r>
              <a:rPr spc="-1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pc="-1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595959"/>
                </a:solidFill>
                <a:latin typeface="Tahoma"/>
                <a:cs typeface="Tahoma"/>
              </a:rPr>
              <a:t>Eye</a:t>
            </a:r>
            <a:r>
              <a:rPr spc="-1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595959"/>
                </a:solidFill>
                <a:latin typeface="Tahoma"/>
                <a:cs typeface="Tahoma"/>
              </a:rPr>
              <a:t>Tracking</a:t>
            </a:r>
            <a:r>
              <a:rPr spc="-1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595959"/>
                </a:solidFill>
                <a:latin typeface="Tahoma"/>
                <a:cs typeface="Tahoma"/>
              </a:rPr>
              <a:t>Method</a:t>
            </a:r>
            <a:r>
              <a:rPr lang="en-US" spc="-65" dirty="0">
                <a:solidFill>
                  <a:srgbClr val="595959"/>
                </a:solidFill>
                <a:latin typeface="Tahoma"/>
                <a:cs typeface="Tahoma"/>
              </a:rPr>
              <a:t>s</a:t>
            </a:r>
            <a:r>
              <a:rPr spc="-1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595959"/>
                </a:solidFill>
                <a:latin typeface="Tahoma"/>
                <a:cs typeface="Tahoma"/>
              </a:rPr>
              <a:t>in</a:t>
            </a:r>
            <a:r>
              <a:rPr spc="-1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lang="en-US" spc="-90" dirty="0">
                <a:solidFill>
                  <a:srgbClr val="595959"/>
                </a:solidFill>
                <a:latin typeface="Tahoma"/>
                <a:cs typeface="Tahoma"/>
              </a:rPr>
              <a:t>V</a:t>
            </a:r>
            <a:r>
              <a:rPr spc="-90" dirty="0">
                <a:solidFill>
                  <a:srgbClr val="595959"/>
                </a:solidFill>
                <a:latin typeface="Tahoma"/>
                <a:cs typeface="Tahoma"/>
              </a:rPr>
              <a:t>arious</a:t>
            </a:r>
            <a:r>
              <a:rPr spc="-1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lang="en-US" spc="-85" dirty="0">
                <a:solidFill>
                  <a:srgbClr val="595959"/>
                </a:solidFill>
                <a:latin typeface="Tahoma"/>
                <a:cs typeface="Tahoma"/>
              </a:rPr>
              <a:t>F</a:t>
            </a:r>
            <a:r>
              <a:rPr spc="-85" dirty="0">
                <a:solidFill>
                  <a:srgbClr val="595959"/>
                </a:solidFill>
                <a:latin typeface="Tahoma"/>
                <a:cs typeface="Tahoma"/>
              </a:rPr>
              <a:t>ields</a:t>
            </a:r>
            <a:endParaRPr dirty="0">
              <a:latin typeface="Tahoma"/>
              <a:cs typeface="Tahoma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lang="en-US" spc="-95" dirty="0">
                <a:solidFill>
                  <a:srgbClr val="595959"/>
                </a:solidFill>
                <a:latin typeface="Tahoma"/>
                <a:cs typeface="Tahoma"/>
              </a:rPr>
              <a:t>Some HCI Examples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EB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1A9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28750"/>
            <a:ext cx="8418149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924" y="4620579"/>
            <a:ext cx="1897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80" dirty="0">
                <a:solidFill>
                  <a:srgbClr val="595959"/>
                </a:solidFill>
                <a:latin typeface="Tahoma"/>
                <a:cs typeface="Tahoma"/>
              </a:rPr>
              <a:t>Gaze </a:t>
            </a:r>
            <a:r>
              <a:rPr sz="1500" b="1" spc="-55" dirty="0">
                <a:solidFill>
                  <a:srgbClr val="595959"/>
                </a:solidFill>
                <a:latin typeface="Tahoma"/>
                <a:cs typeface="Tahoma"/>
              </a:rPr>
              <a:t>Plot</a:t>
            </a:r>
            <a:r>
              <a:rPr sz="1500" b="1" spc="-3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500" b="1" spc="-114" dirty="0">
                <a:solidFill>
                  <a:srgbClr val="595959"/>
                </a:solidFill>
                <a:latin typeface="Tahoma"/>
                <a:cs typeface="Tahoma"/>
              </a:rPr>
              <a:t>(single </a:t>
            </a:r>
            <a:r>
              <a:rPr sz="1500" b="1" spc="-125" dirty="0">
                <a:solidFill>
                  <a:srgbClr val="595959"/>
                </a:solidFill>
                <a:latin typeface="Tahoma"/>
                <a:cs typeface="Tahoma"/>
              </a:rPr>
              <a:t>user)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194" y="4620579"/>
            <a:ext cx="2101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0" dirty="0">
                <a:solidFill>
                  <a:srgbClr val="595959"/>
                </a:solidFill>
                <a:latin typeface="Tahoma"/>
                <a:cs typeface="Tahoma"/>
              </a:rPr>
              <a:t>vs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2323" y="4620579"/>
            <a:ext cx="1976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5" dirty="0">
                <a:solidFill>
                  <a:srgbClr val="595959"/>
                </a:solidFill>
                <a:latin typeface="Tahoma"/>
                <a:cs typeface="Tahoma"/>
              </a:rPr>
              <a:t>Heat </a:t>
            </a:r>
            <a:r>
              <a:rPr sz="1500" b="1" spc="-55" dirty="0">
                <a:solidFill>
                  <a:srgbClr val="595959"/>
                </a:solidFill>
                <a:latin typeface="Tahoma"/>
                <a:cs typeface="Tahoma"/>
              </a:rPr>
              <a:t>Map</a:t>
            </a:r>
            <a:r>
              <a:rPr sz="1500" b="1" spc="-2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500" b="1" spc="-130" dirty="0">
                <a:solidFill>
                  <a:srgbClr val="595959"/>
                </a:solidFill>
                <a:latin typeface="Tahoma"/>
                <a:cs typeface="Tahoma"/>
              </a:rPr>
              <a:t>(aggregated)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520904"/>
            <a:ext cx="4036673" cy="3289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5550" y="64999"/>
            <a:ext cx="3811950" cy="4505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57169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40" dirty="0">
                <a:solidFill>
                  <a:srgbClr val="1A1A1A"/>
                </a:solidFill>
              </a:rPr>
              <a:t>Use</a:t>
            </a:r>
            <a:r>
              <a:rPr sz="2600" spc="-170" dirty="0">
                <a:solidFill>
                  <a:srgbClr val="1A1A1A"/>
                </a:solidFill>
              </a:rPr>
              <a:t> </a:t>
            </a:r>
            <a:r>
              <a:rPr sz="2600" spc="50" dirty="0">
                <a:solidFill>
                  <a:srgbClr val="1A1A1A"/>
                </a:solidFill>
              </a:rPr>
              <a:t>of</a:t>
            </a:r>
            <a:r>
              <a:rPr sz="2600" spc="-165" dirty="0">
                <a:solidFill>
                  <a:srgbClr val="1A1A1A"/>
                </a:solidFill>
              </a:rPr>
              <a:t> </a:t>
            </a:r>
            <a:r>
              <a:rPr sz="2600" spc="60" dirty="0">
                <a:solidFill>
                  <a:srgbClr val="1A1A1A"/>
                </a:solidFill>
              </a:rPr>
              <a:t>Eye</a:t>
            </a:r>
            <a:r>
              <a:rPr sz="2600" spc="-165" dirty="0">
                <a:solidFill>
                  <a:srgbClr val="1A1A1A"/>
                </a:solidFill>
              </a:rPr>
              <a:t> </a:t>
            </a:r>
            <a:r>
              <a:rPr sz="2600" spc="55" dirty="0">
                <a:solidFill>
                  <a:srgbClr val="1A1A1A"/>
                </a:solidFill>
              </a:rPr>
              <a:t>Tracking</a:t>
            </a:r>
            <a:r>
              <a:rPr sz="2600" spc="-165" dirty="0">
                <a:solidFill>
                  <a:srgbClr val="1A1A1A"/>
                </a:solidFill>
              </a:rPr>
              <a:t> </a:t>
            </a:r>
            <a:r>
              <a:rPr sz="2600" spc="-40" dirty="0">
                <a:solidFill>
                  <a:srgbClr val="1A1A1A"/>
                </a:solidFill>
              </a:rPr>
              <a:t>in</a:t>
            </a:r>
            <a:r>
              <a:rPr sz="2600" spc="-165" dirty="0">
                <a:solidFill>
                  <a:srgbClr val="1A1A1A"/>
                </a:solidFill>
              </a:rPr>
              <a:t> </a:t>
            </a:r>
            <a:r>
              <a:rPr sz="2600" spc="40" dirty="0">
                <a:solidFill>
                  <a:srgbClr val="1A1A1A"/>
                </a:solidFill>
              </a:rPr>
              <a:t>various</a:t>
            </a:r>
            <a:r>
              <a:rPr sz="2600" spc="-170" dirty="0">
                <a:solidFill>
                  <a:srgbClr val="1A1A1A"/>
                </a:solidFill>
              </a:rPr>
              <a:t> </a:t>
            </a:r>
            <a:r>
              <a:rPr sz="2600" spc="55" dirty="0">
                <a:solidFill>
                  <a:srgbClr val="1A1A1A"/>
                </a:solidFill>
              </a:rPr>
              <a:t>fields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697990"/>
            <a:ext cx="6431915" cy="314252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865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Vision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Science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(Neuroscience/Psychology):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visual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search,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memory,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scene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perception</a:t>
            </a:r>
            <a:endParaRPr sz="1300" dirty="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765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Computer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Vision: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Perceptual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Models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0" dirty="0">
                <a:solidFill>
                  <a:srgbClr val="595959"/>
                </a:solidFill>
                <a:latin typeface="Arial"/>
                <a:cs typeface="Arial"/>
              </a:rPr>
              <a:t>Gaze,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predict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gaze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images/videos</a:t>
            </a:r>
            <a:endParaRPr sz="1300" dirty="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765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Psychology: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Examination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cognitive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Reading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Behavior</a:t>
            </a:r>
            <a:endParaRPr sz="1300" dirty="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765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Neuroscience: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Detect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medical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conditions;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Detect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disorders</a:t>
            </a:r>
            <a:endParaRPr sz="1300" dirty="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765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Market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Research/usability</a:t>
            </a:r>
            <a:r>
              <a:rPr sz="1300" spc="-2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Tests</a:t>
            </a:r>
            <a:endParaRPr sz="1300" dirty="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765"/>
              </a:spcBef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80" dirty="0">
                <a:solidFill>
                  <a:srgbClr val="595959"/>
                </a:solidFill>
                <a:latin typeface="Tahoma"/>
                <a:cs typeface="Tahoma"/>
              </a:rPr>
              <a:t>HCI</a:t>
            </a:r>
            <a:endParaRPr sz="1300" dirty="0">
              <a:latin typeface="Tahoma"/>
              <a:cs typeface="Tahoma"/>
            </a:endParaRPr>
          </a:p>
          <a:p>
            <a:pPr marL="798195" lvl="1" indent="-320675">
              <a:lnSpc>
                <a:spcPct val="100000"/>
              </a:lnSpc>
              <a:spcBef>
                <a:spcPts val="770"/>
              </a:spcBef>
              <a:buChar char="○"/>
              <a:tabLst>
                <a:tab pos="797560" algn="l"/>
                <a:tab pos="798195" algn="l"/>
              </a:tabLst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Understanding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95959"/>
                </a:solidFill>
                <a:latin typeface="Arial"/>
                <a:cs typeface="Arial"/>
              </a:rPr>
              <a:t>perceptual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95959"/>
                </a:solidFill>
                <a:latin typeface="Arial"/>
                <a:cs typeface="Arial"/>
              </a:rPr>
              <a:t>aspects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user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595959"/>
                </a:solidFill>
                <a:latin typeface="Arial"/>
                <a:cs typeface="Arial"/>
              </a:rPr>
              <a:t>attention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displays</a:t>
            </a:r>
            <a:endParaRPr sz="1200" dirty="0">
              <a:latin typeface="Arial"/>
              <a:cs typeface="Arial"/>
            </a:endParaRPr>
          </a:p>
          <a:p>
            <a:pPr marL="798195" lvl="1" indent="-320675">
              <a:lnSpc>
                <a:spcPct val="100000"/>
              </a:lnSpc>
              <a:spcBef>
                <a:spcPts val="209"/>
              </a:spcBef>
              <a:buChar char="○"/>
              <a:tabLst>
                <a:tab pos="797560" algn="l"/>
                <a:tab pos="798195" algn="l"/>
              </a:tabLst>
            </a:pPr>
            <a:r>
              <a:rPr sz="1200" spc="5" dirty="0">
                <a:solidFill>
                  <a:srgbClr val="595959"/>
                </a:solidFill>
                <a:latin typeface="Arial"/>
                <a:cs typeface="Arial"/>
              </a:rPr>
              <a:t>Cognitive</a:t>
            </a:r>
            <a:r>
              <a:rPr sz="12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95959"/>
                </a:solidFill>
                <a:latin typeface="Arial"/>
                <a:cs typeface="Arial"/>
              </a:rPr>
              <a:t>aspects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595959"/>
                </a:solidFill>
                <a:latin typeface="Arial"/>
                <a:cs typeface="Arial"/>
              </a:rPr>
              <a:t>attention</a:t>
            </a:r>
            <a:endParaRPr sz="1200" dirty="0">
              <a:latin typeface="Arial"/>
              <a:cs typeface="Arial"/>
            </a:endParaRPr>
          </a:p>
          <a:p>
            <a:pPr marL="798195" lvl="1" indent="-320675">
              <a:lnSpc>
                <a:spcPct val="100000"/>
              </a:lnSpc>
              <a:spcBef>
                <a:spcPts val="209"/>
              </a:spcBef>
              <a:buChar char="○"/>
              <a:tabLst>
                <a:tab pos="797560" algn="l"/>
                <a:tab pos="798195" algn="l"/>
              </a:tabLst>
            </a:pPr>
            <a:r>
              <a:rPr sz="1200" spc="-35" dirty="0">
                <a:solidFill>
                  <a:srgbClr val="595959"/>
                </a:solidFill>
                <a:latin typeface="Arial"/>
                <a:cs typeface="Arial"/>
              </a:rPr>
              <a:t>Social </a:t>
            </a:r>
            <a:r>
              <a:rPr sz="1200" spc="-30" dirty="0">
                <a:solidFill>
                  <a:srgbClr val="595959"/>
                </a:solidFill>
                <a:latin typeface="Arial"/>
                <a:cs typeface="Arial"/>
              </a:rPr>
              <a:t>aspects </a:t>
            </a:r>
            <a:r>
              <a:rPr sz="12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200" spc="-25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595959"/>
                </a:solidFill>
                <a:latin typeface="Arial"/>
                <a:cs typeface="Arial"/>
              </a:rPr>
              <a:t>attention</a:t>
            </a:r>
            <a:endParaRPr sz="1200" dirty="0">
              <a:latin typeface="Arial"/>
              <a:cs typeface="Arial"/>
            </a:endParaRPr>
          </a:p>
          <a:p>
            <a:pPr marL="798195" lvl="1" indent="-320675">
              <a:lnSpc>
                <a:spcPct val="100000"/>
              </a:lnSpc>
              <a:spcBef>
                <a:spcPts val="209"/>
              </a:spcBef>
              <a:buChar char="○"/>
              <a:tabLst>
                <a:tab pos="797560" algn="l"/>
                <a:tab pos="798195" algn="l"/>
              </a:tabLst>
            </a:pPr>
            <a:r>
              <a:rPr sz="1200" spc="-35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95959"/>
                </a:solidFill>
                <a:latin typeface="Arial"/>
                <a:cs typeface="Arial"/>
              </a:rPr>
              <a:t>input</a:t>
            </a:r>
            <a:r>
              <a:rPr sz="12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method,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using</a:t>
            </a:r>
            <a:r>
              <a:rPr sz="12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595959"/>
                </a:solidFill>
                <a:latin typeface="Arial"/>
                <a:cs typeface="Arial"/>
              </a:rPr>
              <a:t>gaze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sz="12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95959"/>
                </a:solidFill>
                <a:latin typeface="Arial"/>
                <a:cs typeface="Arial"/>
              </a:rPr>
              <a:t>alternative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2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keyboard</a:t>
            </a:r>
            <a:r>
              <a:rPr sz="12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2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95959"/>
                </a:solidFill>
                <a:latin typeface="Arial"/>
                <a:cs typeface="Arial"/>
              </a:rPr>
              <a:t>mouse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07258" cy="387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1030" y="3952288"/>
            <a:ext cx="4996523" cy="1125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"/>
            <a:ext cx="5789618" cy="3031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4809" y="3181350"/>
            <a:ext cx="5550776" cy="350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724" y="503300"/>
            <a:ext cx="4418421" cy="40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9025" y="703998"/>
            <a:ext cx="3674473" cy="369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34956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0" dirty="0">
                <a:solidFill>
                  <a:srgbClr val="1A1A1A"/>
                </a:solidFill>
              </a:rPr>
              <a:t>Benefits </a:t>
            </a:r>
            <a:r>
              <a:rPr sz="2600" spc="15" dirty="0">
                <a:solidFill>
                  <a:srgbClr val="1A1A1A"/>
                </a:solidFill>
              </a:rPr>
              <a:t>&amp;</a:t>
            </a:r>
            <a:r>
              <a:rPr sz="2600" spc="-445" dirty="0">
                <a:solidFill>
                  <a:srgbClr val="1A1A1A"/>
                </a:solidFill>
              </a:rPr>
              <a:t> </a:t>
            </a:r>
            <a:r>
              <a:rPr sz="2600" spc="25" dirty="0">
                <a:solidFill>
                  <a:srgbClr val="1A1A1A"/>
                </a:solidFill>
              </a:rPr>
              <a:t>Limitations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931383" y="2114816"/>
            <a:ext cx="6950075" cy="20828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340"/>
              </a:spcBef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70" dirty="0">
                <a:solidFill>
                  <a:srgbClr val="595959"/>
                </a:solidFill>
                <a:latin typeface="Tahoma"/>
                <a:cs typeface="Tahoma"/>
              </a:rPr>
              <a:t>Benefits</a:t>
            </a:r>
            <a:endParaRPr sz="1300" dirty="0">
              <a:latin typeface="Tahoma"/>
              <a:cs typeface="Tahoma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har char="○"/>
              <a:tabLst>
                <a:tab pos="797560" algn="l"/>
                <a:tab pos="798195" algn="l"/>
              </a:tabLst>
            </a:pP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movements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faster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than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input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methods</a:t>
            </a:r>
            <a:endParaRPr sz="1300" dirty="0">
              <a:latin typeface="Arial"/>
              <a:cs typeface="Arial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har char="○"/>
              <a:tabLst>
                <a:tab pos="797560" algn="l"/>
                <a:tab pos="798195" algn="l"/>
              </a:tabLst>
            </a:pP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prior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training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knowledge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required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normal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people</a:t>
            </a:r>
            <a:endParaRPr sz="1300" dirty="0">
              <a:latin typeface="Arial"/>
              <a:cs typeface="Arial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har char="○"/>
              <a:tabLst>
                <a:tab pos="797560" algn="l"/>
                <a:tab pos="798195" algn="l"/>
              </a:tabLst>
            </a:pP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determine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where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user’s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interests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endParaRPr sz="1300" dirty="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240"/>
              </a:spcBef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sz="1300" b="1" spc="-70" dirty="0">
                <a:solidFill>
                  <a:srgbClr val="595959"/>
                </a:solidFill>
                <a:latin typeface="Tahoma"/>
                <a:cs typeface="Tahoma"/>
              </a:rPr>
              <a:t>Limitations</a:t>
            </a:r>
            <a:endParaRPr sz="1300" dirty="0">
              <a:latin typeface="Tahoma"/>
              <a:cs typeface="Tahoma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har char="○"/>
              <a:tabLst>
                <a:tab pos="797560" algn="l"/>
                <a:tab pos="798195" algn="l"/>
              </a:tabLst>
            </a:pP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trackers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expensive</a:t>
            </a:r>
            <a:endParaRPr sz="1300" dirty="0">
              <a:latin typeface="Arial"/>
              <a:cs typeface="Arial"/>
            </a:endParaRPr>
          </a:p>
          <a:p>
            <a:pPr marL="798195" lvl="1" indent="-328295">
              <a:lnSpc>
                <a:spcPct val="100000"/>
              </a:lnSpc>
              <a:spcBef>
                <a:spcPts val="240"/>
              </a:spcBef>
              <a:buChar char="○"/>
              <a:tabLst>
                <a:tab pos="797560" algn="l"/>
                <a:tab pos="798195" algn="l"/>
              </a:tabLst>
            </a:pPr>
            <a:r>
              <a:rPr sz="1300" spc="-60" dirty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people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might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lang="en-US" sz="1300" spc="-114" dirty="0">
                <a:solidFill>
                  <a:srgbClr val="595959"/>
                </a:solidFill>
                <a:latin typeface="Arial"/>
                <a:cs typeface="Arial"/>
              </a:rPr>
              <a:t> to be excluded</a:t>
            </a:r>
            <a:endParaRPr sz="1300" dirty="0">
              <a:latin typeface="Arial"/>
              <a:cs typeface="Arial"/>
            </a:endParaRPr>
          </a:p>
          <a:p>
            <a:pPr marL="797560" marR="5080" lvl="1" indent="-328295">
              <a:lnSpc>
                <a:spcPct val="115399"/>
              </a:lnSpc>
              <a:buChar char="○"/>
              <a:tabLst>
                <a:tab pos="797560" algn="l"/>
                <a:tab pos="798195" algn="l"/>
              </a:tabLst>
            </a:pP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Only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participant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same</a:t>
            </a:r>
            <a:r>
              <a:rPr sz="1300" spc="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time(slower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than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research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methods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like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300" spc="45" dirty="0" err="1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300" spc="45" dirty="0" err="1">
                <a:solidFill>
                  <a:srgbClr val="595959"/>
                </a:solidFill>
                <a:latin typeface="Arial"/>
                <a:cs typeface="Arial"/>
              </a:rPr>
              <a:t>turk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 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surveys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297455"/>
            <a:ext cx="333819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35" dirty="0">
                <a:solidFill>
                  <a:srgbClr val="1A1A1A"/>
                </a:solidFill>
              </a:rPr>
              <a:t>What</a:t>
            </a:r>
            <a:r>
              <a:rPr sz="2600" spc="-185" dirty="0">
                <a:solidFill>
                  <a:srgbClr val="1A1A1A"/>
                </a:solidFill>
              </a:rPr>
              <a:t> </a:t>
            </a:r>
            <a:r>
              <a:rPr sz="2600" spc="25" dirty="0">
                <a:solidFill>
                  <a:srgbClr val="1A1A1A"/>
                </a:solidFill>
              </a:rPr>
              <a:t>is</a:t>
            </a:r>
            <a:r>
              <a:rPr sz="2600" spc="-180" dirty="0">
                <a:solidFill>
                  <a:srgbClr val="1A1A1A"/>
                </a:solidFill>
              </a:rPr>
              <a:t> </a:t>
            </a:r>
            <a:r>
              <a:rPr sz="2600" spc="60" dirty="0">
                <a:solidFill>
                  <a:srgbClr val="1A1A1A"/>
                </a:solidFill>
              </a:rPr>
              <a:t>Eye</a:t>
            </a:r>
            <a:r>
              <a:rPr lang="en-US" sz="2600" spc="-180" dirty="0">
                <a:solidFill>
                  <a:srgbClr val="1A1A1A"/>
                </a:solidFill>
              </a:rPr>
              <a:t> </a:t>
            </a:r>
            <a:r>
              <a:rPr sz="2600" spc="55" dirty="0">
                <a:solidFill>
                  <a:srgbClr val="1A1A1A"/>
                </a:solidFill>
              </a:rPr>
              <a:t>Tracking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923743" y="2110498"/>
            <a:ext cx="7223125" cy="25171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b="1" spc="-75" dirty="0">
                <a:solidFill>
                  <a:srgbClr val="595959"/>
                </a:solidFill>
                <a:latin typeface="Tahoma"/>
                <a:cs typeface="Tahoma"/>
              </a:rPr>
              <a:t>Eye</a:t>
            </a:r>
            <a:r>
              <a:rPr sz="1400" b="1" spc="-15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595959"/>
                </a:solidFill>
                <a:latin typeface="Tahoma"/>
                <a:cs typeface="Tahoma"/>
              </a:rPr>
              <a:t>tracking</a:t>
            </a:r>
            <a:r>
              <a:rPr sz="1400" b="1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of:</a:t>
            </a:r>
            <a:endParaRPr sz="1400">
              <a:latin typeface="Arial"/>
              <a:cs typeface="Arial"/>
            </a:endParaRPr>
          </a:p>
          <a:p>
            <a:pPr marL="805815" lvl="1" indent="-337185">
              <a:lnSpc>
                <a:spcPct val="100000"/>
              </a:lnSpc>
              <a:spcBef>
                <a:spcPts val="270"/>
              </a:spcBef>
              <a:buChar char="○"/>
              <a:tabLst>
                <a:tab pos="805180" algn="l"/>
                <a:tab pos="80645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Measuring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point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95959"/>
                </a:solidFill>
                <a:latin typeface="Arial"/>
                <a:cs typeface="Arial"/>
              </a:rPr>
              <a:t>gaze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(“where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looking”)</a:t>
            </a:r>
            <a:endParaRPr sz="1400">
              <a:latin typeface="Arial"/>
              <a:cs typeface="Arial"/>
            </a:endParaRPr>
          </a:p>
          <a:p>
            <a:pPr marL="805815" lvl="1" indent="-337185">
              <a:lnSpc>
                <a:spcPct val="100000"/>
              </a:lnSpc>
              <a:spcBef>
                <a:spcPts val="270"/>
              </a:spcBef>
              <a:buChar char="○"/>
              <a:tabLst>
                <a:tab pos="805180" algn="l"/>
                <a:tab pos="80645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Measuring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movement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relative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head.</a:t>
            </a:r>
            <a:endParaRPr sz="1400">
              <a:latin typeface="Arial"/>
              <a:cs typeface="Arial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b="1" spc="-75" dirty="0">
                <a:solidFill>
                  <a:srgbClr val="595959"/>
                </a:solidFill>
                <a:latin typeface="Tahoma"/>
                <a:cs typeface="Tahoma"/>
              </a:rPr>
              <a:t>Eye</a:t>
            </a:r>
            <a:r>
              <a:rPr sz="1400" b="1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595959"/>
                </a:solidFill>
                <a:latin typeface="Tahoma"/>
                <a:cs typeface="Tahoma"/>
              </a:rPr>
              <a:t>tracker</a:t>
            </a:r>
            <a:r>
              <a:rPr sz="1400" b="1" spc="-1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device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measuring</a:t>
            </a:r>
            <a:r>
              <a:rPr sz="1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595959"/>
                </a:solidFill>
                <a:latin typeface="Tahoma"/>
                <a:cs typeface="Tahoma"/>
              </a:rPr>
              <a:t>eye</a:t>
            </a:r>
            <a:r>
              <a:rPr sz="1400" b="1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595959"/>
                </a:solidFill>
                <a:latin typeface="Tahoma"/>
                <a:cs typeface="Tahoma"/>
              </a:rPr>
              <a:t>positions</a:t>
            </a:r>
            <a:r>
              <a:rPr sz="1400" b="1" spc="-1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595959"/>
                </a:solidFill>
                <a:latin typeface="Tahoma"/>
                <a:cs typeface="Tahoma"/>
              </a:rPr>
              <a:t>eye</a:t>
            </a:r>
            <a:r>
              <a:rPr sz="1400" b="1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95959"/>
                </a:solidFill>
                <a:latin typeface="Tahoma"/>
                <a:cs typeface="Tahoma"/>
              </a:rPr>
              <a:t>movemen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t.</a:t>
            </a:r>
            <a:endParaRPr sz="1400">
              <a:latin typeface="Arial"/>
              <a:cs typeface="Arial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Char char="●"/>
              <a:tabLst>
                <a:tab pos="347980" algn="l"/>
                <a:tab pos="349250" algn="l"/>
              </a:tabLst>
            </a:pP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Development</a:t>
            </a:r>
            <a:r>
              <a:rPr sz="1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tracker</a:t>
            </a:r>
            <a:endParaRPr sz="1400">
              <a:latin typeface="Arial"/>
              <a:cs typeface="Arial"/>
            </a:endParaRPr>
          </a:p>
          <a:p>
            <a:pPr marL="805815" marR="427355" lvl="1" indent="-336550">
              <a:lnSpc>
                <a:spcPct val="116100"/>
              </a:lnSpc>
              <a:buChar char="○"/>
              <a:tabLst>
                <a:tab pos="805180" algn="l"/>
                <a:tab pos="806450" algn="l"/>
              </a:tabLst>
            </a:pP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tracking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95959"/>
                </a:solidFill>
                <a:latin typeface="Arial"/>
                <a:cs typeface="Arial"/>
              </a:rPr>
              <a:t>has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been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method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understanding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conscious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unconscious 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information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processing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using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corneal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reflection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reported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1901</a:t>
            </a:r>
            <a:endParaRPr sz="1400">
              <a:latin typeface="Arial"/>
              <a:cs typeface="Arial"/>
            </a:endParaRPr>
          </a:p>
          <a:p>
            <a:pPr marL="805815" lvl="1" indent="-337185">
              <a:lnSpc>
                <a:spcPct val="100000"/>
              </a:lnSpc>
              <a:spcBef>
                <a:spcPts val="270"/>
              </a:spcBef>
              <a:buChar char="○"/>
              <a:tabLst>
                <a:tab pos="805180" algn="l"/>
                <a:tab pos="806450" algn="l"/>
              </a:tabLst>
            </a:pP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Techniques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using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contact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lenses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improve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accuracy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developed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1950s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(invasive)</a:t>
            </a:r>
            <a:endParaRPr sz="1400">
              <a:latin typeface="Arial"/>
              <a:cs typeface="Arial"/>
            </a:endParaRPr>
          </a:p>
          <a:p>
            <a:pPr marL="805815" lvl="1" indent="-337185">
              <a:lnSpc>
                <a:spcPct val="100000"/>
              </a:lnSpc>
              <a:spcBef>
                <a:spcPts val="270"/>
              </a:spcBef>
              <a:buChar char="○"/>
              <a:tabLst>
                <a:tab pos="805180" algn="l"/>
                <a:tab pos="806450" algn="l"/>
              </a:tabLst>
            </a:pP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Remote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(non-invasive)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trackers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rely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visible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features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(e.g.,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pupil)</a:t>
            </a:r>
            <a:endParaRPr sz="1400">
              <a:latin typeface="Arial"/>
              <a:cs typeface="Arial"/>
            </a:endParaRPr>
          </a:p>
          <a:p>
            <a:pPr marL="805815" lvl="1" indent="-337185">
              <a:lnSpc>
                <a:spcPct val="100000"/>
              </a:lnSpc>
              <a:spcBef>
                <a:spcPts val="265"/>
              </a:spcBef>
              <a:buChar char="○"/>
              <a:tabLst>
                <a:tab pos="805180" algn="l"/>
                <a:tab pos="806450" algn="l"/>
              </a:tabLst>
            </a:pP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Fast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image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processing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techniques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facilitated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real-time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video-based</a:t>
            </a:r>
            <a:r>
              <a:rPr sz="1400"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systems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551" y="278626"/>
            <a:ext cx="6353421" cy="4712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200" y="1378467"/>
            <a:ext cx="3795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5" dirty="0">
                <a:solidFill>
                  <a:srgbClr val="1A1A1A"/>
                </a:solidFill>
              </a:rPr>
              <a:t>The</a:t>
            </a:r>
            <a:r>
              <a:rPr sz="2600" spc="-175" dirty="0">
                <a:solidFill>
                  <a:srgbClr val="1A1A1A"/>
                </a:solidFill>
              </a:rPr>
              <a:t> </a:t>
            </a:r>
            <a:r>
              <a:rPr sz="2600" spc="75" dirty="0">
                <a:solidFill>
                  <a:srgbClr val="1A1A1A"/>
                </a:solidFill>
              </a:rPr>
              <a:t>Anatomy</a:t>
            </a:r>
            <a:r>
              <a:rPr sz="2600" spc="-175" dirty="0">
                <a:solidFill>
                  <a:srgbClr val="1A1A1A"/>
                </a:solidFill>
              </a:rPr>
              <a:t> </a:t>
            </a:r>
            <a:r>
              <a:rPr sz="2600" spc="50" dirty="0">
                <a:solidFill>
                  <a:srgbClr val="1A1A1A"/>
                </a:solidFill>
              </a:rPr>
              <a:t>of</a:t>
            </a:r>
            <a:r>
              <a:rPr sz="2600" spc="-175" dirty="0">
                <a:solidFill>
                  <a:srgbClr val="1A1A1A"/>
                </a:solidFill>
              </a:rPr>
              <a:t> </a:t>
            </a:r>
            <a:r>
              <a:rPr sz="2600" spc="20" dirty="0">
                <a:solidFill>
                  <a:srgbClr val="1A1A1A"/>
                </a:solidFill>
              </a:rPr>
              <a:t>the</a:t>
            </a:r>
            <a:r>
              <a:rPr sz="2600" spc="-175" dirty="0">
                <a:solidFill>
                  <a:srgbClr val="1A1A1A"/>
                </a:solidFill>
              </a:rPr>
              <a:t> </a:t>
            </a:r>
            <a:r>
              <a:rPr sz="2600" spc="60" dirty="0">
                <a:solidFill>
                  <a:srgbClr val="1A1A1A"/>
                </a:solidFill>
              </a:rPr>
              <a:t>Eye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5380632" y="1828800"/>
            <a:ext cx="3763367" cy="2975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2408" y="2104421"/>
            <a:ext cx="4794885" cy="24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100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There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two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light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receptor</a:t>
            </a:r>
            <a:r>
              <a:rPr sz="1300" b="1" spc="-1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cells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retina: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cone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cell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  <a:spcBef>
                <a:spcPts val="15"/>
              </a:spcBef>
            </a:pP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rod</a:t>
            </a:r>
            <a:r>
              <a:rPr sz="1300" b="1" spc="-1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595959"/>
                </a:solidFill>
                <a:latin typeface="Tahoma"/>
                <a:cs typeface="Tahoma"/>
              </a:rPr>
              <a:t>cells</a:t>
            </a:r>
            <a:r>
              <a:rPr sz="1300" spc="-7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340360" marR="180340" indent="-328295">
              <a:lnSpc>
                <a:spcPct val="101000"/>
              </a:lnSpc>
              <a:buChar char="●"/>
              <a:tabLst>
                <a:tab pos="340360" algn="l"/>
                <a:tab pos="340995" algn="l"/>
              </a:tabLst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b="1" spc="-80" dirty="0">
                <a:solidFill>
                  <a:srgbClr val="595959"/>
                </a:solidFill>
                <a:latin typeface="Tahoma"/>
                <a:cs typeface="Tahoma"/>
              </a:rPr>
              <a:t>visual</a:t>
            </a:r>
            <a:r>
              <a:rPr sz="1300" b="1" spc="-1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595959"/>
                </a:solidFill>
                <a:latin typeface="Tahoma"/>
                <a:cs typeface="Tahoma"/>
              </a:rPr>
              <a:t>field</a:t>
            </a:r>
            <a:r>
              <a:rPr sz="1300" b="1" spc="-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combination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two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primary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types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 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vision:</a:t>
            </a:r>
            <a:endParaRPr sz="1300">
              <a:latin typeface="Arial"/>
              <a:cs typeface="Arial"/>
            </a:endParaRPr>
          </a:p>
          <a:p>
            <a:pPr marL="797560" marR="67310" lvl="1" indent="-328295">
              <a:lnSpc>
                <a:spcPct val="101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Foveal </a:t>
            </a: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vision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create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high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resolution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colorful 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image,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which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form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tightly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packed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cone</a:t>
            </a:r>
            <a:r>
              <a:rPr sz="1300" b="1" spc="-1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cells</a:t>
            </a:r>
            <a:r>
              <a:rPr sz="1300" b="1" spc="-1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which 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account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6%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total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retinal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light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receptors.</a:t>
            </a: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95959"/>
              </a:buClr>
              <a:buFont typeface="Arial"/>
              <a:buChar char="○"/>
            </a:pPr>
            <a:endParaRPr sz="1350">
              <a:latin typeface="Arial"/>
              <a:cs typeface="Arial"/>
            </a:endParaRPr>
          </a:p>
          <a:p>
            <a:pPr marL="797560" marR="5080" lvl="1" indent="-328295">
              <a:lnSpc>
                <a:spcPct val="101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Peripheral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b="1" spc="-75" dirty="0">
                <a:solidFill>
                  <a:srgbClr val="595959"/>
                </a:solidFill>
                <a:latin typeface="Tahoma"/>
                <a:cs typeface="Tahoma"/>
              </a:rPr>
              <a:t>vision</a:t>
            </a:r>
            <a:r>
              <a:rPr sz="1300" b="1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create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blurry</a:t>
            </a:r>
            <a:r>
              <a:rPr sz="13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less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colorful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image, 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which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form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by </a:t>
            </a:r>
            <a:r>
              <a:rPr sz="1300" b="1" spc="-65" dirty="0">
                <a:solidFill>
                  <a:srgbClr val="595959"/>
                </a:solidFill>
                <a:latin typeface="Tahoma"/>
                <a:cs typeface="Tahoma"/>
              </a:rPr>
              <a:t>rod cells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which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account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other 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94%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total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retinal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595959"/>
                </a:solidFill>
                <a:latin typeface="Arial"/>
                <a:cs typeface="Arial"/>
              </a:rPr>
              <a:t>light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receptors.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498983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0" dirty="0">
                <a:solidFill>
                  <a:srgbClr val="1A1A1A"/>
                </a:solidFill>
              </a:rPr>
              <a:t>Eye</a:t>
            </a:r>
            <a:r>
              <a:rPr sz="2600" spc="-185" dirty="0">
                <a:solidFill>
                  <a:srgbClr val="1A1A1A"/>
                </a:solidFill>
              </a:rPr>
              <a:t> </a:t>
            </a:r>
            <a:r>
              <a:rPr sz="2600" spc="20" dirty="0">
                <a:solidFill>
                  <a:srgbClr val="1A1A1A"/>
                </a:solidFill>
              </a:rPr>
              <a:t>Track</a:t>
            </a:r>
            <a:r>
              <a:rPr lang="en-US" sz="2600" spc="20" dirty="0">
                <a:solidFill>
                  <a:srgbClr val="1A1A1A"/>
                </a:solidFill>
              </a:rPr>
              <a:t>ing</a:t>
            </a:r>
            <a:r>
              <a:rPr sz="2600" spc="-185" dirty="0">
                <a:solidFill>
                  <a:srgbClr val="1A1A1A"/>
                </a:solidFill>
              </a:rPr>
              <a:t> </a:t>
            </a:r>
            <a:r>
              <a:rPr sz="2600" spc="65" dirty="0">
                <a:solidFill>
                  <a:srgbClr val="1A1A1A"/>
                </a:solidFill>
              </a:rPr>
              <a:t>Device</a:t>
            </a:r>
            <a:r>
              <a:rPr lang="en-US" sz="2600" spc="-185" dirty="0">
                <a:solidFill>
                  <a:srgbClr val="1A1A1A"/>
                </a:solidFill>
              </a:rPr>
              <a:t>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916012" y="2106180"/>
            <a:ext cx="5803900" cy="1092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4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30" dirty="0">
                <a:solidFill>
                  <a:srgbClr val="595959"/>
                </a:solidFill>
                <a:latin typeface="Arial"/>
                <a:cs typeface="Arial"/>
              </a:rPr>
              <a:t>Surface</a:t>
            </a:r>
            <a:r>
              <a:rPr sz="15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electrodes,</a:t>
            </a:r>
            <a:r>
              <a:rPr sz="15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electrooculogram,</a:t>
            </a:r>
            <a:r>
              <a:rPr sz="15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Electro-oculography</a:t>
            </a:r>
            <a:r>
              <a:rPr sz="15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95959"/>
                </a:solidFill>
                <a:latin typeface="Arial"/>
                <a:cs typeface="Arial"/>
              </a:rPr>
              <a:t>(EOG)</a:t>
            </a:r>
            <a:endParaRPr sz="15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3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Scleral</a:t>
            </a:r>
            <a:r>
              <a:rPr sz="15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595959"/>
                </a:solidFill>
                <a:latin typeface="Arial"/>
                <a:cs typeface="Arial"/>
              </a:rPr>
              <a:t>contact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lens/search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Arial"/>
                <a:cs typeface="Arial"/>
              </a:rPr>
              <a:t>coil</a:t>
            </a:r>
            <a:endParaRPr sz="15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3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Photo-Oculography</a:t>
            </a:r>
            <a:r>
              <a:rPr sz="15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(POG)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Video-Oculography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(VOG)</a:t>
            </a:r>
            <a:endParaRPr sz="150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3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Video-Based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Combined</a:t>
            </a:r>
            <a:r>
              <a:rPr sz="15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595959"/>
                </a:solidFill>
                <a:latin typeface="Arial"/>
                <a:cs typeface="Arial"/>
              </a:rPr>
              <a:t>pupil/corneal</a:t>
            </a:r>
            <a:r>
              <a:rPr sz="15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595959"/>
                </a:solidFill>
                <a:latin typeface="Arial"/>
                <a:cs typeface="Arial"/>
              </a:rPr>
              <a:t>reflection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95" y="121416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2859" y="0"/>
                </a:lnTo>
              </a:path>
            </a:pathLst>
          </a:custGeom>
          <a:ln w="45826">
            <a:solidFill>
              <a:srgbClr val="EB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391" y="1214168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12" y="0"/>
                </a:lnTo>
              </a:path>
            </a:pathLst>
          </a:custGeom>
          <a:ln w="45826">
            <a:solidFill>
              <a:srgbClr val="1A99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475" y="1378467"/>
            <a:ext cx="7131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20" dirty="0">
                <a:solidFill>
                  <a:srgbClr val="1A1A1A"/>
                </a:solidFill>
                <a:latin typeface="Trebuchet MS"/>
                <a:cs typeface="Trebuchet MS"/>
              </a:rPr>
              <a:t>EOG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012" y="2125484"/>
            <a:ext cx="3961129" cy="169163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6235" marR="351155" indent="-344170" algn="just">
              <a:lnSpc>
                <a:spcPct val="118800"/>
              </a:lnSpc>
              <a:spcBef>
                <a:spcPts val="155"/>
              </a:spcBef>
              <a:buSzPct val="115384"/>
              <a:buChar char="●"/>
              <a:tabLst>
                <a:tab pos="356870" algn="l"/>
              </a:tabLst>
            </a:pP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EOG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method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relies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measurement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skin’s 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potential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differences,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using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electrodes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placed 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around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2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eye</a:t>
            </a:r>
            <a:endParaRPr sz="1300">
              <a:latin typeface="Arial"/>
              <a:cs typeface="Arial"/>
            </a:endParaRPr>
          </a:p>
          <a:p>
            <a:pPr marL="356235" marR="5080" indent="-344170">
              <a:lnSpc>
                <a:spcPct val="118800"/>
              </a:lnSpc>
              <a:spcBef>
                <a:spcPts val="135"/>
              </a:spcBef>
              <a:buSzPct val="115384"/>
              <a:buChar char="●"/>
              <a:tabLst>
                <a:tab pos="356235" algn="l"/>
                <a:tab pos="356870" algn="l"/>
              </a:tabLst>
            </a:pP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EOG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techniques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helpful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measuring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Arial"/>
                <a:cs typeface="Arial"/>
              </a:rPr>
              <a:t>saccade 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latency,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but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good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measuring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location(unless 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head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300" spc="-2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also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tracked)</a:t>
            </a:r>
            <a:endParaRPr sz="1300">
              <a:latin typeface="Arial"/>
              <a:cs typeface="Arial"/>
            </a:endParaRPr>
          </a:p>
          <a:p>
            <a:pPr marL="356235" indent="-328930">
              <a:lnSpc>
                <a:spcPct val="100000"/>
              </a:lnSpc>
              <a:spcBef>
                <a:spcPts val="240"/>
              </a:spcBef>
              <a:buChar char="●"/>
              <a:tabLst>
                <a:tab pos="356235" algn="l"/>
                <a:tab pos="356870" algn="l"/>
              </a:tabLst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Used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diagnosis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1150" y="2781300"/>
            <a:ext cx="3752849" cy="2343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1162" y="0"/>
            <a:ext cx="3552824" cy="2781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51282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80" dirty="0">
                <a:solidFill>
                  <a:srgbClr val="1A1A1A"/>
                </a:solidFill>
              </a:rPr>
              <a:t>Scleral</a:t>
            </a:r>
            <a:r>
              <a:rPr sz="2600" spc="-160" dirty="0">
                <a:solidFill>
                  <a:srgbClr val="1A1A1A"/>
                </a:solidFill>
              </a:rPr>
              <a:t> </a:t>
            </a:r>
            <a:r>
              <a:rPr sz="2600" spc="60" dirty="0">
                <a:solidFill>
                  <a:srgbClr val="1A1A1A"/>
                </a:solidFill>
              </a:rPr>
              <a:t>contact</a:t>
            </a:r>
            <a:r>
              <a:rPr sz="2600" spc="-160" dirty="0">
                <a:solidFill>
                  <a:srgbClr val="1A1A1A"/>
                </a:solidFill>
              </a:rPr>
              <a:t> </a:t>
            </a:r>
            <a:r>
              <a:rPr sz="2600" spc="135" dirty="0">
                <a:solidFill>
                  <a:srgbClr val="1A1A1A"/>
                </a:solidFill>
              </a:rPr>
              <a:t>lens/search</a:t>
            </a:r>
            <a:r>
              <a:rPr sz="2600" spc="-155" dirty="0">
                <a:solidFill>
                  <a:srgbClr val="1A1A1A"/>
                </a:solidFill>
              </a:rPr>
              <a:t> </a:t>
            </a:r>
            <a:r>
              <a:rPr sz="2600" spc="45" dirty="0">
                <a:solidFill>
                  <a:srgbClr val="1A1A1A"/>
                </a:solidFill>
              </a:rPr>
              <a:t>coil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31383" y="2114816"/>
            <a:ext cx="376047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477520" indent="-328295">
              <a:lnSpc>
                <a:spcPct val="115399"/>
              </a:lnSpc>
              <a:spcBef>
                <a:spcPts val="100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Scleral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coil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embedded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contact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lens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electromagnetic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field</a:t>
            </a:r>
            <a:r>
              <a:rPr sz="1300" spc="-2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frames</a:t>
            </a:r>
            <a:endParaRPr sz="1300">
              <a:latin typeface="Arial"/>
              <a:cs typeface="Arial"/>
            </a:endParaRPr>
          </a:p>
          <a:p>
            <a:pPr marL="340360" marR="5080" indent="-328295">
              <a:lnSpc>
                <a:spcPct val="115399"/>
              </a:lnSpc>
              <a:buChar char="●"/>
              <a:tabLst>
                <a:tab pos="340360" algn="l"/>
                <a:tab pos="340995" algn="l"/>
              </a:tabLst>
            </a:pP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While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scleral coils </a:t>
            </a:r>
            <a:r>
              <a:rPr sz="1300" spc="40" dirty="0">
                <a:solidFill>
                  <a:srgbClr val="595959"/>
                </a:solidFill>
                <a:latin typeface="Arial"/>
                <a:cs typeface="Arial"/>
              </a:rPr>
              <a:t>offer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high spatial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resolution 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(0.01°)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high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temporal</a:t>
            </a:r>
            <a:r>
              <a:rPr sz="13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resolution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(1,000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95959"/>
                </a:solidFill>
                <a:latin typeface="Arial"/>
                <a:cs typeface="Arial"/>
              </a:rPr>
              <a:t>Hz), 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they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are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invasive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uncomfortable </a:t>
            </a:r>
            <a:r>
              <a:rPr sz="1300" spc="55" dirty="0">
                <a:solidFill>
                  <a:srgbClr val="595959"/>
                </a:solidFill>
                <a:latin typeface="Arial"/>
                <a:cs typeface="Arial"/>
              </a:rPr>
              <a:t>for 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participants,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hence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less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preferred,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except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in 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clinical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settings.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4896" y="1880699"/>
            <a:ext cx="2019025" cy="1139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3920" y="1880700"/>
            <a:ext cx="1720074" cy="135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2626" y="3450475"/>
            <a:ext cx="2511588" cy="1674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78467"/>
            <a:ext cx="774128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10" dirty="0">
                <a:solidFill>
                  <a:srgbClr val="1A1A1A"/>
                </a:solidFill>
              </a:rPr>
              <a:t>Video-Based</a:t>
            </a:r>
            <a:r>
              <a:rPr sz="2600" spc="-165" dirty="0">
                <a:solidFill>
                  <a:srgbClr val="1A1A1A"/>
                </a:solidFill>
              </a:rPr>
              <a:t> </a:t>
            </a:r>
            <a:r>
              <a:rPr sz="2600" spc="95" dirty="0">
                <a:solidFill>
                  <a:srgbClr val="1A1A1A"/>
                </a:solidFill>
              </a:rPr>
              <a:t>Combined</a:t>
            </a:r>
            <a:r>
              <a:rPr sz="2600" spc="-160" dirty="0">
                <a:solidFill>
                  <a:srgbClr val="1A1A1A"/>
                </a:solidFill>
              </a:rPr>
              <a:t> </a:t>
            </a:r>
            <a:r>
              <a:rPr sz="2600" spc="110" dirty="0">
                <a:solidFill>
                  <a:srgbClr val="1A1A1A"/>
                </a:solidFill>
              </a:rPr>
              <a:t>pupil/corneal</a:t>
            </a:r>
            <a:r>
              <a:rPr sz="2600" spc="-165" dirty="0">
                <a:solidFill>
                  <a:srgbClr val="1A1A1A"/>
                </a:solidFill>
              </a:rPr>
              <a:t> </a:t>
            </a:r>
            <a:r>
              <a:rPr sz="2600" spc="20" dirty="0">
                <a:solidFill>
                  <a:srgbClr val="1A1A1A"/>
                </a:solidFill>
              </a:rPr>
              <a:t>reflection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844458" y="2114816"/>
            <a:ext cx="251904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175260" indent="-328295">
              <a:lnSpc>
                <a:spcPct val="115399"/>
              </a:lnSpc>
              <a:spcBef>
                <a:spcPts val="100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Based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on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real-time </a:t>
            </a: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image 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processing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recognize</a:t>
            </a:r>
            <a:r>
              <a:rPr sz="13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localize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pupil </a:t>
            </a: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corneal 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reflection</a:t>
            </a:r>
            <a:endParaRPr sz="1300">
              <a:latin typeface="Arial"/>
              <a:cs typeface="Arial"/>
            </a:endParaRPr>
          </a:p>
          <a:p>
            <a:pPr marL="340360" marR="5080" indent="-328295">
              <a:lnSpc>
                <a:spcPct val="115399"/>
              </a:lnSpc>
              <a:buChar char="●"/>
              <a:tabLst>
                <a:tab pos="340360" algn="l"/>
                <a:tab pos="340995" algn="l"/>
              </a:tabLst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3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“Red-Eye”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Arial"/>
                <a:cs typeface="Arial"/>
              </a:rPr>
              <a:t>effect</a:t>
            </a:r>
            <a:r>
              <a:rPr sz="13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when</a:t>
            </a:r>
            <a:r>
              <a:rPr sz="13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we  </a:t>
            </a:r>
            <a:r>
              <a:rPr sz="1300" spc="10" dirty="0">
                <a:solidFill>
                  <a:srgbClr val="595959"/>
                </a:solidFill>
                <a:latin typeface="Arial"/>
                <a:cs typeface="Arial"/>
              </a:rPr>
              <a:t>take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Arial"/>
                <a:cs typeface="Arial"/>
              </a:rPr>
              <a:t>photo</a:t>
            </a:r>
            <a:endParaRPr sz="1300">
              <a:latin typeface="Arial"/>
              <a:cs typeface="Arial"/>
            </a:endParaRPr>
          </a:p>
          <a:p>
            <a:pPr marL="340995" indent="-328295">
              <a:lnSpc>
                <a:spcPct val="100000"/>
              </a:lnSpc>
              <a:spcBef>
                <a:spcPts val="240"/>
              </a:spcBef>
              <a:buChar char="●"/>
              <a:tabLst>
                <a:tab pos="340360" algn="l"/>
                <a:tab pos="340995" algn="l"/>
              </a:tabLst>
            </a:pP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Head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mounted</a:t>
            </a:r>
            <a:r>
              <a:rPr sz="13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vs</a:t>
            </a:r>
            <a:r>
              <a:rPr sz="13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Arial"/>
                <a:cs typeface="Arial"/>
              </a:rPr>
              <a:t>remote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7600" y="1853850"/>
            <a:ext cx="2323899" cy="174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9002" y="3672975"/>
            <a:ext cx="2620047" cy="147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6815" y="1942825"/>
            <a:ext cx="3027833" cy="226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1031</Words>
  <Application>Microsoft Macintosh PowerPoint</Application>
  <PresentationFormat>On-screen Show (16:9)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Trebuchet MS</vt:lpstr>
      <vt:lpstr>Office Theme</vt:lpstr>
      <vt:lpstr>Eye Tracking</vt:lpstr>
      <vt:lpstr>Overview</vt:lpstr>
      <vt:lpstr>What is Eye Tracking</vt:lpstr>
      <vt:lpstr>PowerPoint Presentation</vt:lpstr>
      <vt:lpstr>The Anatomy of the Eye</vt:lpstr>
      <vt:lpstr>Eye Tracking Devices</vt:lpstr>
      <vt:lpstr>PowerPoint Presentation</vt:lpstr>
      <vt:lpstr>Scleral contact lens/search coil</vt:lpstr>
      <vt:lpstr>Video-Based Combined pupil/corneal reflection</vt:lpstr>
      <vt:lpstr>Calibration</vt:lpstr>
      <vt:lpstr>Ideal Eye Tracking Methods Should Have:</vt:lpstr>
      <vt:lpstr>What is measured with Eye  Tracking?</vt:lpstr>
      <vt:lpstr>Types of Eye Movements</vt:lpstr>
      <vt:lpstr>Saccades</vt:lpstr>
      <vt:lpstr>Fixation</vt:lpstr>
      <vt:lpstr>PowerPoint Presentation</vt:lpstr>
      <vt:lpstr>Interpret eye gaze data</vt:lpstr>
      <vt:lpstr>PowerPoint Presentation</vt:lpstr>
      <vt:lpstr>PowerPoint Presentation</vt:lpstr>
      <vt:lpstr>PowerPoint Presentation</vt:lpstr>
      <vt:lpstr>PowerPoint Presentation</vt:lpstr>
      <vt:lpstr>Use of Eye Tracking in various fields</vt:lpstr>
      <vt:lpstr>PowerPoint Presentation</vt:lpstr>
      <vt:lpstr>PowerPoint Presentation</vt:lpstr>
      <vt:lpstr>PowerPoint Presentation</vt:lpstr>
      <vt:lpstr>Benefits &amp;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Tracking</dc:title>
  <cp:lastModifiedBy>Alexander Kirlik</cp:lastModifiedBy>
  <cp:revision>4</cp:revision>
  <dcterms:created xsi:type="dcterms:W3CDTF">2020-11-11T20:58:28Z</dcterms:created>
  <dcterms:modified xsi:type="dcterms:W3CDTF">2020-11-15T22:48:35Z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